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9" r:id="rId1"/>
  </p:sldMasterIdLst>
  <p:sldIdLst>
    <p:sldId id="256" r:id="rId2"/>
    <p:sldId id="257" r:id="rId3"/>
    <p:sldId id="258" r:id="rId4"/>
    <p:sldId id="259" r:id="rId5"/>
    <p:sldId id="260" r:id="rId6"/>
    <p:sldId id="262" r:id="rId7"/>
    <p:sldId id="265" r:id="rId8"/>
    <p:sldId id="267"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638"/>
    <p:restoredTop sz="95588"/>
  </p:normalViewPr>
  <p:slideViewPr>
    <p:cSldViewPr snapToGrid="0" snapToObjects="1">
      <p:cViewPr>
        <p:scale>
          <a:sx n="79" d="100"/>
          <a:sy n="79" d="100"/>
        </p:scale>
        <p:origin x="-48" y="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5A5808-3B61-48CC-92EF-85AC2E0DFA56}" type="datetime2">
              <a:rPr lang="en-US" smtClean="0"/>
              <a:t>Thursday, September 9,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C01389E6-C847-4AD0-B56D-D205B2EAB1EE}" type="slidenum">
              <a:rPr lang="en-US" smtClean="0"/>
              <a:t>‹#›</a:t>
            </a:fld>
            <a:endParaRPr lang="en-US"/>
          </a:p>
        </p:txBody>
      </p:sp>
    </p:spTree>
    <p:extLst>
      <p:ext uri="{BB962C8B-B14F-4D97-AF65-F5344CB8AC3E}">
        <p14:creationId xmlns:p14="http://schemas.microsoft.com/office/powerpoint/2010/main" val="688689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E98AF-4574-4509-BF7A-519ACD5BF826}" type="datetime2">
              <a:rPr lang="en-US" smtClean="0"/>
              <a:t>Thursday, September 9,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9809674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DD97D4-9636-490F-85D0-E926C2B6F3B1}" type="datetime2">
              <a:rPr lang="en-US" smtClean="0"/>
              <a:t>Thursday, September 9,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6490816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3AF3C6-0FD4-4939-991C-00DDE5C56815}" type="datetime2">
              <a:rPr lang="en-US" smtClean="0"/>
              <a:t>Thursday, September 9, 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795978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86807482-8128-47C6-A8DD-6452B0291CFF}" type="datetime2">
              <a:rPr lang="en-US" smtClean="0"/>
              <a:t>Thursday, September 9, 2021</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C01389E6-C847-4AD0-B56D-D205B2EAB1EE}" type="slidenum">
              <a:rPr lang="en-US" smtClean="0"/>
              <a:t>‹#›</a:t>
            </a:fld>
            <a:endParaRPr lang="en-US"/>
          </a:p>
        </p:txBody>
      </p:sp>
    </p:spTree>
    <p:extLst>
      <p:ext uri="{BB962C8B-B14F-4D97-AF65-F5344CB8AC3E}">
        <p14:creationId xmlns:p14="http://schemas.microsoft.com/office/powerpoint/2010/main" val="1784889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903F25-275E-41DE-BE3B-EBF0DB49F9B1}" type="datetime2">
              <a:rPr lang="en-US" smtClean="0"/>
              <a:t>Thursday, September 9, 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911261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475572-4A44-4171-84AA-64D42C8050A6}" type="datetime2">
              <a:rPr lang="en-US" smtClean="0"/>
              <a:t>Thursday, September 9, 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2328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C4C1612E-528E-4FD5-9E9E-E15F1108F171}" type="datetime2">
              <a:rPr lang="en-US" smtClean="0"/>
              <a:t>Thursday, September 9, 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1389E6-C847-4AD0-B56D-D205B2EAB1EE}" type="slidenum">
              <a:rPr lang="en-US" smtClean="0"/>
              <a:t>‹#›</a:t>
            </a:fld>
            <a:endParaRPr lang="en-US"/>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901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F6D862-A06D-436F-A92E-EBAAD50B6E50}" type="datetime2">
              <a:rPr lang="en-US" smtClean="0"/>
              <a:t>Thursday, September 9, 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718929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73E0B7D-2260-4809-8F0A-9E5F3E24F169}" type="datetime2">
              <a:rPr lang="en-US" smtClean="0"/>
              <a:t>Thursday, September 9, 2021</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112698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8E4735-C637-46A3-94EB-AB3AC4188D2F}" type="datetime2">
              <a:rPr lang="en-US" smtClean="0"/>
              <a:t>Thursday, September 9, 2021</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2554969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AE0C963C-C1DB-4AFD-9DDC-0691666BF49B}" type="datetime2">
              <a:rPr lang="en-US" smtClean="0"/>
              <a:pPr/>
              <a:t>Thursday, September 9, 2021</a:t>
            </a:fld>
            <a:endParaRPr lang="en-US" cap="all"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pPr algn="l"/>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1413833669"/>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2.wdp"/><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8FDEBDB-5859-4B9E-8810-2C5CFED093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93F907AC-7457-554A-8867-1255D112355A}"/>
              </a:ext>
            </a:extLst>
          </p:cNvPr>
          <p:cNvSpPr>
            <a:spLocks noGrp="1"/>
          </p:cNvSpPr>
          <p:nvPr>
            <p:ph type="subTitle" idx="1"/>
          </p:nvPr>
        </p:nvSpPr>
        <p:spPr>
          <a:xfrm>
            <a:off x="1120140" y="2522151"/>
            <a:ext cx="9948672" cy="1486158"/>
          </a:xfrm>
        </p:spPr>
        <p:txBody>
          <a:bodyPr vert="horz">
            <a:normAutofit/>
          </a:bodyPr>
          <a:lstStyle/>
          <a:p>
            <a:pPr algn="ctr"/>
            <a:r>
              <a:rPr lang="en-SA" sz="3200" b="1" dirty="0">
                <a:solidFill>
                  <a:schemeClr val="bg1">
                    <a:alpha val="60000"/>
                  </a:schemeClr>
                </a:solidFill>
                <a:latin typeface="Lucida Bright" panose="02040602050505020304" pitchFamily="18" charset="77"/>
              </a:rPr>
              <a:t>New York City Subway Exploratory Data Analysis </a:t>
            </a:r>
          </a:p>
        </p:txBody>
      </p:sp>
      <p:cxnSp>
        <p:nvCxnSpPr>
          <p:cNvPr id="13" name="Straight Connector 12">
            <a:extLst>
              <a:ext uri="{FF2B5EF4-FFF2-40B4-BE49-F238E27FC236}">
                <a16:creationId xmlns:a16="http://schemas.microsoft.com/office/drawing/2014/main" id="{B1D1A340-723B-4014-B5FE-204F062731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58589"/>
            <a:ext cx="9144000" cy="0"/>
          </a:xfrm>
          <a:prstGeom prst="line">
            <a:avLst/>
          </a:prstGeom>
          <a:ln w="28575">
            <a:solidFill>
              <a:srgbClr val="FFFFFF">
                <a:alpha val="50000"/>
              </a:srgbClr>
            </a:solidFill>
          </a:ln>
        </p:spPr>
        <p:style>
          <a:lnRef idx="1">
            <a:schemeClr val="accent1"/>
          </a:lnRef>
          <a:fillRef idx="0">
            <a:schemeClr val="accent1"/>
          </a:fillRef>
          <a:effectRef idx="0">
            <a:schemeClr val="accent1"/>
          </a:effectRef>
          <a:fontRef idx="minor">
            <a:schemeClr val="tx1"/>
          </a:fontRef>
        </p:style>
      </p:cxnSp>
      <p:pic>
        <p:nvPicPr>
          <p:cNvPr id="6" name="Picture 5" descr="Shape&#10;&#10;Description automatically generated with medium confidence">
            <a:extLst>
              <a:ext uri="{FF2B5EF4-FFF2-40B4-BE49-F238E27FC236}">
                <a16:creationId xmlns:a16="http://schemas.microsoft.com/office/drawing/2014/main" id="{747A1E40-4EED-544E-9F82-9DD860CA0DE5}"/>
              </a:ext>
            </a:extLst>
          </p:cNvPr>
          <p:cNvPicPr>
            <a:picLocks noChangeAspect="1"/>
          </p:cNvPicPr>
          <p:nvPr/>
        </p:nvPicPr>
        <p:blipFill>
          <a:blip r:embed="rId2"/>
          <a:stretch>
            <a:fillRect/>
          </a:stretch>
        </p:blipFill>
        <p:spPr>
          <a:xfrm>
            <a:off x="5034178" y="4944186"/>
            <a:ext cx="2120596" cy="699796"/>
          </a:xfrm>
          <a:prstGeom prst="rect">
            <a:avLst/>
          </a:prstGeom>
        </p:spPr>
      </p:pic>
    </p:spTree>
    <p:extLst>
      <p:ext uri="{BB962C8B-B14F-4D97-AF65-F5344CB8AC3E}">
        <p14:creationId xmlns:p14="http://schemas.microsoft.com/office/powerpoint/2010/main" val="1993205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9000"/>
            <a:lum/>
          </a:blip>
          <a:srcRect/>
          <a:stretch>
            <a:fillRect t="-9000" b="-9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B8AA12-C7DA-D246-81F6-83F366D36D02}"/>
              </a:ext>
            </a:extLst>
          </p:cNvPr>
          <p:cNvSpPr>
            <a:spLocks noGrp="1"/>
          </p:cNvSpPr>
          <p:nvPr>
            <p:ph idx="1"/>
          </p:nvPr>
        </p:nvSpPr>
        <p:spPr>
          <a:xfrm>
            <a:off x="914399" y="1743741"/>
            <a:ext cx="10582939" cy="3806454"/>
          </a:xfrm>
          <a:solidFill>
            <a:schemeClr val="bg1">
              <a:lumMod val="85000"/>
              <a:alpha val="48000"/>
            </a:schemeClr>
          </a:solidFill>
        </p:spPr>
        <p:txBody>
          <a:bodyPr/>
          <a:lstStyle/>
          <a:p>
            <a:pPr marL="0" indent="0">
              <a:buNone/>
            </a:pPr>
            <a:endParaRPr lang="en-SA" sz="2400" dirty="0"/>
          </a:p>
          <a:p>
            <a:pPr marL="0" indent="0">
              <a:buNone/>
            </a:pPr>
            <a:r>
              <a:rPr lang="en-SA" sz="2400" dirty="0"/>
              <a:t>- </a:t>
            </a:r>
            <a:r>
              <a:rPr lang="en-US" sz="2400" dirty="0"/>
              <a:t>The Government of New York City, headquartered at New York City Hall in Lower Manhattan. </a:t>
            </a:r>
            <a:endParaRPr lang="en-SA" sz="2400" dirty="0"/>
          </a:p>
          <a:p>
            <a:pPr marL="0" indent="0">
              <a:buNone/>
            </a:pPr>
            <a:endParaRPr lang="en-SA" sz="2400" dirty="0"/>
          </a:p>
          <a:p>
            <a:pPr>
              <a:buFontTx/>
              <a:buChar char="-"/>
            </a:pPr>
            <a:r>
              <a:rPr lang="en-SA" sz="2400" dirty="0"/>
              <a:t>NYC Governement has a plan to identify and minize concentrations of crowds at some areas in the same time as a defense mechanism agains future pandamic.</a:t>
            </a:r>
          </a:p>
          <a:p>
            <a:pPr marL="0" indent="0">
              <a:buNone/>
            </a:pPr>
            <a:endParaRPr lang="en-SA" dirty="0"/>
          </a:p>
        </p:txBody>
      </p:sp>
      <p:sp>
        <p:nvSpPr>
          <p:cNvPr id="8" name="Title 1">
            <a:extLst>
              <a:ext uri="{FF2B5EF4-FFF2-40B4-BE49-F238E27FC236}">
                <a16:creationId xmlns:a16="http://schemas.microsoft.com/office/drawing/2014/main" id="{7DA142DB-E4F2-EE4D-BB71-AE51BA9FDDF8}"/>
              </a:ext>
            </a:extLst>
          </p:cNvPr>
          <p:cNvSpPr>
            <a:spLocks noGrp="1"/>
          </p:cNvSpPr>
          <p:nvPr>
            <p:ph type="title"/>
          </p:nvPr>
        </p:nvSpPr>
        <p:spPr>
          <a:xfrm>
            <a:off x="2976925" y="564247"/>
            <a:ext cx="6967176" cy="747009"/>
          </a:xfrm>
        </p:spPr>
        <p:txBody>
          <a:bodyPr>
            <a:noAutofit/>
          </a:bodyPr>
          <a:lstStyle/>
          <a:p>
            <a:r>
              <a:rPr lang="en-US" sz="6000" dirty="0"/>
              <a:t>Problem DEFINITION</a:t>
            </a:r>
            <a:endParaRPr lang="en-SA" sz="6000" dirty="0"/>
          </a:p>
        </p:txBody>
      </p:sp>
      <p:pic>
        <p:nvPicPr>
          <p:cNvPr id="7171" name="Picture 3" descr="page1image25540096">
            <a:extLst>
              <a:ext uri="{FF2B5EF4-FFF2-40B4-BE49-F238E27FC236}">
                <a16:creationId xmlns:a16="http://schemas.microsoft.com/office/drawing/2014/main" id="{71A11D4E-CF23-E446-BEA4-1A2DDA81E4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0125" y="-46038"/>
            <a:ext cx="1892300" cy="177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6362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9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2D6DB-1C5F-634A-B655-C0C89A384F7D}"/>
              </a:ext>
            </a:extLst>
          </p:cNvPr>
          <p:cNvSpPr>
            <a:spLocks noGrp="1"/>
          </p:cNvSpPr>
          <p:nvPr>
            <p:ph type="title"/>
          </p:nvPr>
        </p:nvSpPr>
        <p:spPr/>
        <p:txBody>
          <a:bodyPr/>
          <a:lstStyle/>
          <a:p>
            <a:pPr algn="ctr"/>
            <a:r>
              <a:rPr lang="en-SA" sz="6000" dirty="0"/>
              <a:t>Value</a:t>
            </a:r>
            <a:endParaRPr lang="en-SA" dirty="0"/>
          </a:p>
        </p:txBody>
      </p:sp>
      <p:sp>
        <p:nvSpPr>
          <p:cNvPr id="5" name="Content Placeholder 2">
            <a:extLst>
              <a:ext uri="{FF2B5EF4-FFF2-40B4-BE49-F238E27FC236}">
                <a16:creationId xmlns:a16="http://schemas.microsoft.com/office/drawing/2014/main" id="{698D02FD-0071-F441-81C3-12D65D6E6009}"/>
              </a:ext>
            </a:extLst>
          </p:cNvPr>
          <p:cNvSpPr txBox="1">
            <a:spLocks/>
          </p:cNvSpPr>
          <p:nvPr/>
        </p:nvSpPr>
        <p:spPr>
          <a:xfrm>
            <a:off x="1329069" y="2782501"/>
            <a:ext cx="10582939" cy="1609344"/>
          </a:xfrm>
          <a:prstGeom prst="rect">
            <a:avLst/>
          </a:prstGeom>
          <a:solidFill>
            <a:schemeClr val="bg1">
              <a:lumMod val="85000"/>
              <a:alpha val="48000"/>
            </a:schemeClr>
          </a:solidFill>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r>
              <a:rPr lang="en-SA" sz="2800" dirty="0"/>
              <a:t>Identify stations with highest concentrations.</a:t>
            </a:r>
          </a:p>
          <a:p>
            <a:r>
              <a:rPr lang="en-US" sz="2800" dirty="0"/>
              <a:t>K</a:t>
            </a:r>
            <a:r>
              <a:rPr lang="en-SA" sz="2800" dirty="0"/>
              <a:t>now the peak hours of stations with high concentration</a:t>
            </a:r>
          </a:p>
          <a:p>
            <a:r>
              <a:rPr lang="en-US" sz="2800" dirty="0"/>
              <a:t>Identify the peak days of stations</a:t>
            </a:r>
            <a:endParaRPr lang="en-SA" sz="2800" dirty="0"/>
          </a:p>
        </p:txBody>
      </p:sp>
    </p:spTree>
    <p:extLst>
      <p:ext uri="{BB962C8B-B14F-4D97-AF65-F5344CB8AC3E}">
        <p14:creationId xmlns:p14="http://schemas.microsoft.com/office/powerpoint/2010/main" val="3999031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118BA95-03E7-41B7-B442-0AF8C0A7FF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3048" y="0"/>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12" name="Group 11">
            <a:extLst>
              <a:ext uri="{FF2B5EF4-FFF2-40B4-BE49-F238E27FC236}">
                <a16:creationId xmlns:a16="http://schemas.microsoft.com/office/drawing/2014/main" id="{E799C3D5-7D55-4046-808C-F290F456D6E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1035" y="1679569"/>
            <a:ext cx="3498864" cy="3498858"/>
            <a:chOff x="1061035" y="1679569"/>
            <a:chExt cx="3498864" cy="3498858"/>
          </a:xfrm>
        </p:grpSpPr>
        <p:sp>
          <p:nvSpPr>
            <p:cNvPr id="13" name="Oval 12">
              <a:extLst>
                <a:ext uri="{FF2B5EF4-FFF2-40B4-BE49-F238E27FC236}">
                  <a16:creationId xmlns:a16="http://schemas.microsoft.com/office/drawing/2014/main" id="{059D8741-EAD6-41B1-A882-70D70FC358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61035" y="1679569"/>
              <a:ext cx="3498864" cy="3498858"/>
            </a:xfrm>
            <a:prstGeom prst="ellipse">
              <a:avLst/>
            </a:prstGeom>
            <a:blipFill dpi="0"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400000"/>
                        </a14:imgEffect>
                        <a14:imgEffect>
                          <a14:brightnessContrast bright="-40000" contrast="40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4" name="Oval 13">
              <a:extLst>
                <a:ext uri="{FF2B5EF4-FFF2-40B4-BE49-F238E27FC236}">
                  <a16:creationId xmlns:a16="http://schemas.microsoft.com/office/drawing/2014/main" id="{45444F36-3103-4D11-A25F-C054D4606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46134" y="1864667"/>
              <a:ext cx="3128666" cy="312866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a:extLst>
              <a:ext uri="{FF2B5EF4-FFF2-40B4-BE49-F238E27FC236}">
                <a16:creationId xmlns:a16="http://schemas.microsoft.com/office/drawing/2014/main" id="{59C1F76C-CAFA-CE48-99CB-ADDB1E07E657}"/>
              </a:ext>
            </a:extLst>
          </p:cNvPr>
          <p:cNvSpPr>
            <a:spLocks noGrp="1"/>
          </p:cNvSpPr>
          <p:nvPr>
            <p:ph type="title"/>
          </p:nvPr>
        </p:nvSpPr>
        <p:spPr>
          <a:xfrm>
            <a:off x="1490145" y="2376862"/>
            <a:ext cx="2640646" cy="2104273"/>
          </a:xfrm>
          <a:noFill/>
        </p:spPr>
        <p:txBody>
          <a:bodyPr>
            <a:normAutofit/>
          </a:bodyPr>
          <a:lstStyle/>
          <a:p>
            <a:pPr algn="ctr"/>
            <a:r>
              <a:rPr lang="en-SA" sz="3000" dirty="0">
                <a:solidFill>
                  <a:srgbClr val="FFFFFF"/>
                </a:solidFill>
              </a:rPr>
              <a:t>Data Cleaning</a:t>
            </a:r>
          </a:p>
        </p:txBody>
      </p:sp>
      <p:sp>
        <p:nvSpPr>
          <p:cNvPr id="16" name="Rectangle 15">
            <a:extLst>
              <a:ext uri="{FF2B5EF4-FFF2-40B4-BE49-F238E27FC236}">
                <a16:creationId xmlns:a16="http://schemas.microsoft.com/office/drawing/2014/main" id="{AD9B3EAD-A2B3-42C4-927C-3455E3E69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02277" y="3388659"/>
            <a:ext cx="3657600" cy="80683"/>
          </a:xfrm>
          <a:prstGeom prst="rect">
            <a:avLst/>
          </a:prstGeom>
          <a:blipFill dpi="0" rotWithShape="1">
            <a:blip r:embed="rId4">
              <a:alphaModFix amt="85000"/>
              <a:lum bright="70000" contrast="-70000"/>
              <a:extLst>
                <a:ext uri="{BEBA8EAE-BF5A-486C-A8C5-ECC9F3942E4B}">
                  <a14:imgProps xmlns:a14="http://schemas.microsoft.com/office/drawing/2010/main">
                    <a14:imgLayer r:embed="rId5">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C589467D-99E7-FD4C-97C9-F8CF87D4FBBA}"/>
              </a:ext>
            </a:extLst>
          </p:cNvPr>
          <p:cNvSpPr>
            <a:spLocks noGrp="1"/>
          </p:cNvSpPr>
          <p:nvPr>
            <p:ph idx="1"/>
          </p:nvPr>
        </p:nvSpPr>
        <p:spPr>
          <a:xfrm>
            <a:off x="6081089" y="759260"/>
            <a:ext cx="5142658" cy="5407212"/>
          </a:xfrm>
        </p:spPr>
        <p:txBody>
          <a:bodyPr anchor="ctr">
            <a:normAutofit/>
          </a:bodyPr>
          <a:lstStyle/>
          <a:p>
            <a:r>
              <a:rPr lang="en-SA" dirty="0"/>
              <a:t>Data is taken from </a:t>
            </a:r>
            <a:r>
              <a:rPr lang="en-US" dirty="0"/>
              <a:t>The Metropolitan Transportation Authority (MTA).</a:t>
            </a:r>
          </a:p>
          <a:p>
            <a:r>
              <a:rPr lang="en-US" dirty="0"/>
              <a:t>Time interval: September, October, November of 2019. </a:t>
            </a:r>
          </a:p>
          <a:p>
            <a:r>
              <a:rPr lang="en-US" dirty="0"/>
              <a:t>Calculating Daily and Hourly Entries from cumulative data.</a:t>
            </a:r>
          </a:p>
          <a:p>
            <a:r>
              <a:rPr lang="en-US" dirty="0"/>
              <a:t>Removing Outliers of entries.</a:t>
            </a:r>
          </a:p>
          <a:p>
            <a:r>
              <a:rPr lang="en-US" dirty="0"/>
              <a:t>Grouping by stations.</a:t>
            </a:r>
          </a:p>
          <a:p>
            <a:endParaRPr lang="en-US" dirty="0"/>
          </a:p>
          <a:p>
            <a:endParaRPr lang="en-US" dirty="0"/>
          </a:p>
          <a:p>
            <a:endParaRPr lang="en-SA" dirty="0"/>
          </a:p>
        </p:txBody>
      </p:sp>
      <p:pic>
        <p:nvPicPr>
          <p:cNvPr id="4" name="Picture 3" descr="Shape&#10;&#10;Description automatically generated with medium confidence">
            <a:extLst>
              <a:ext uri="{FF2B5EF4-FFF2-40B4-BE49-F238E27FC236}">
                <a16:creationId xmlns:a16="http://schemas.microsoft.com/office/drawing/2014/main" id="{C65877DC-3802-2549-98C3-456F98897DFD}"/>
              </a:ext>
            </a:extLst>
          </p:cNvPr>
          <p:cNvPicPr>
            <a:picLocks noChangeAspect="1"/>
          </p:cNvPicPr>
          <p:nvPr/>
        </p:nvPicPr>
        <p:blipFill>
          <a:blip r:embed="rId6"/>
          <a:stretch>
            <a:fillRect/>
          </a:stretch>
        </p:blipFill>
        <p:spPr>
          <a:xfrm>
            <a:off x="132126" y="6104180"/>
            <a:ext cx="2120596" cy="699796"/>
          </a:xfrm>
          <a:prstGeom prst="rect">
            <a:avLst/>
          </a:prstGeom>
        </p:spPr>
      </p:pic>
    </p:spTree>
    <p:extLst>
      <p:ext uri="{BB962C8B-B14F-4D97-AF65-F5344CB8AC3E}">
        <p14:creationId xmlns:p14="http://schemas.microsoft.com/office/powerpoint/2010/main" val="1254294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07DA38-94B8-B741-AEC6-27E3D004622C}"/>
              </a:ext>
            </a:extLst>
          </p:cNvPr>
          <p:cNvSpPr>
            <a:spLocks noGrp="1"/>
          </p:cNvSpPr>
          <p:nvPr>
            <p:ph type="title"/>
          </p:nvPr>
        </p:nvSpPr>
        <p:spPr>
          <a:xfrm>
            <a:off x="7836310" y="0"/>
            <a:ext cx="4355690" cy="1609344"/>
          </a:xfrm>
          <a:ln>
            <a:noFill/>
          </a:ln>
        </p:spPr>
        <p:txBody>
          <a:bodyPr>
            <a:normAutofit/>
          </a:bodyPr>
          <a:lstStyle/>
          <a:p>
            <a:r>
              <a:rPr lang="en-SA" sz="3200" dirty="0"/>
              <a:t>E</a:t>
            </a:r>
            <a:r>
              <a:rPr lang="en-US" sz="3200" dirty="0"/>
              <a:t>x</a:t>
            </a:r>
            <a:r>
              <a:rPr lang="en-SA" sz="3200" dirty="0"/>
              <a:t>ploratory Data Analysis</a:t>
            </a:r>
          </a:p>
        </p:txBody>
      </p:sp>
      <p:pic>
        <p:nvPicPr>
          <p:cNvPr id="1026" name="Picture 2">
            <a:extLst>
              <a:ext uri="{FF2B5EF4-FFF2-40B4-BE49-F238E27FC236}">
                <a16:creationId xmlns:a16="http://schemas.microsoft.com/office/drawing/2014/main" id="{B5A74051-3320-0D4F-8080-0906CCB10A1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33999" y="879088"/>
            <a:ext cx="6882269" cy="5110084"/>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5D9C9E4-1D0E-E449-92C3-948088381423}"/>
              </a:ext>
            </a:extLst>
          </p:cNvPr>
          <p:cNvSpPr>
            <a:spLocks noGrp="1"/>
          </p:cNvSpPr>
          <p:nvPr>
            <p:ph idx="1"/>
          </p:nvPr>
        </p:nvSpPr>
        <p:spPr>
          <a:xfrm>
            <a:off x="8015924" y="1289959"/>
            <a:ext cx="4022616" cy="4947557"/>
          </a:xfrm>
        </p:spPr>
        <p:txBody>
          <a:bodyPr>
            <a:normAutofit/>
          </a:bodyPr>
          <a:lstStyle/>
          <a:p>
            <a:r>
              <a:rPr lang="en-SA" sz="1800" dirty="0"/>
              <a:t>What are the stations having in average more concenctration daily? “median”</a:t>
            </a:r>
          </a:p>
          <a:p>
            <a:endParaRPr lang="en-SA" sz="1800" dirty="0"/>
          </a:p>
          <a:p>
            <a:r>
              <a:rPr lang="en-SA" sz="1800" dirty="0"/>
              <a:t>Most of them are in </a:t>
            </a:r>
            <a:r>
              <a:rPr lang="en-SA" sz="1800" b="1" u="sng" dirty="0"/>
              <a:t>Manhaten</a:t>
            </a:r>
            <a:r>
              <a:rPr lang="en-SA" sz="1800" dirty="0"/>
              <a:t>. </a:t>
            </a:r>
          </a:p>
          <a:p>
            <a:endParaRPr lang="en-SA" sz="1800" dirty="0"/>
          </a:p>
          <a:p>
            <a:r>
              <a:rPr lang="en-SA" sz="1800" dirty="0"/>
              <a:t>Encouraging movemnets of services out of Manhaten to other areas.</a:t>
            </a:r>
          </a:p>
        </p:txBody>
      </p:sp>
      <p:grpSp>
        <p:nvGrpSpPr>
          <p:cNvPr id="73" name="Group 72">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3053988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07DA38-94B8-B741-AEC6-27E3D004622C}"/>
              </a:ext>
            </a:extLst>
          </p:cNvPr>
          <p:cNvSpPr>
            <a:spLocks noGrp="1"/>
          </p:cNvSpPr>
          <p:nvPr>
            <p:ph type="title"/>
          </p:nvPr>
        </p:nvSpPr>
        <p:spPr>
          <a:xfrm>
            <a:off x="7836310" y="1695"/>
            <a:ext cx="4355690" cy="1609344"/>
          </a:xfrm>
          <a:ln>
            <a:noFill/>
          </a:ln>
        </p:spPr>
        <p:txBody>
          <a:bodyPr>
            <a:normAutofit/>
          </a:bodyPr>
          <a:lstStyle/>
          <a:p>
            <a:r>
              <a:rPr lang="en-SA" sz="3200" dirty="0"/>
              <a:t>E</a:t>
            </a:r>
            <a:r>
              <a:rPr lang="en-US" sz="3200" dirty="0"/>
              <a:t>x</a:t>
            </a:r>
            <a:r>
              <a:rPr lang="en-SA" sz="3200" dirty="0"/>
              <a:t>ploratory Data Analysis</a:t>
            </a:r>
          </a:p>
        </p:txBody>
      </p:sp>
      <p:pic>
        <p:nvPicPr>
          <p:cNvPr id="2050" name="Picture 2">
            <a:extLst>
              <a:ext uri="{FF2B5EF4-FFF2-40B4-BE49-F238E27FC236}">
                <a16:creationId xmlns:a16="http://schemas.microsoft.com/office/drawing/2014/main" id="{ADA4E5F1-572A-0B41-B75C-41A772DCB061}"/>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33999" y="681223"/>
            <a:ext cx="6882269" cy="550581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5D9C9E4-1D0E-E449-92C3-948088381423}"/>
              </a:ext>
            </a:extLst>
          </p:cNvPr>
          <p:cNvSpPr>
            <a:spLocks noGrp="1"/>
          </p:cNvSpPr>
          <p:nvPr>
            <p:ph idx="1"/>
          </p:nvPr>
        </p:nvSpPr>
        <p:spPr>
          <a:xfrm>
            <a:off x="8112067" y="1849918"/>
            <a:ext cx="3933639" cy="4608363"/>
          </a:xfrm>
        </p:spPr>
        <p:txBody>
          <a:bodyPr>
            <a:normAutofit/>
          </a:bodyPr>
          <a:lstStyle/>
          <a:p>
            <a:r>
              <a:rPr lang="en-US" sz="1800" b="1" dirty="0"/>
              <a:t>What is the peak day for the stations?</a:t>
            </a:r>
          </a:p>
          <a:p>
            <a:pPr>
              <a:buFontTx/>
              <a:buChar char="-"/>
            </a:pPr>
            <a:r>
              <a:rPr lang="en-US" sz="1600" dirty="0"/>
              <a:t>The bar graph shows the counts of stations peak day for each day of the week. It’s shown that most stations have their maximum daily entries on Thursday, Friday, and Wednesday, respectively. </a:t>
            </a:r>
          </a:p>
          <a:p>
            <a:pPr>
              <a:buFontTx/>
              <a:buChar char="-"/>
            </a:pPr>
            <a:r>
              <a:rPr lang="en-US" sz="1600" dirty="0"/>
              <a:t>Less stations have Saturday and Sunday as their peak days.</a:t>
            </a:r>
          </a:p>
          <a:p>
            <a:pPr>
              <a:buFontTx/>
              <a:buChar char="-"/>
            </a:pPr>
            <a:r>
              <a:rPr lang="en-US" sz="1600" b="1" u="sng" dirty="0"/>
              <a:t>Suggestion</a:t>
            </a:r>
            <a:r>
              <a:rPr lang="en-US" sz="1600" dirty="0"/>
              <a:t>: Make holidays of the week flexible.</a:t>
            </a:r>
          </a:p>
        </p:txBody>
      </p:sp>
      <p:grpSp>
        <p:nvGrpSpPr>
          <p:cNvPr id="73" name="Group 72">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74" name="Oval 73">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75" name="Oval 74">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32707784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7" name="Rectangle 146">
            <a:extLst>
              <a:ext uri="{FF2B5EF4-FFF2-40B4-BE49-F238E27FC236}">
                <a16:creationId xmlns:a16="http://schemas.microsoft.com/office/drawing/2014/main" id="{2550AE69-AC86-4188-83E5-A856C4F1DC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9" name="Rectangle 148">
            <a:extLst>
              <a:ext uri="{FF2B5EF4-FFF2-40B4-BE49-F238E27FC236}">
                <a16:creationId xmlns:a16="http://schemas.microsoft.com/office/drawing/2014/main" id="{EC4CA156-2C9D-4F0C-B229-88D8B5E17B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1" name="Rectangle 150">
            <a:extLst>
              <a:ext uri="{FF2B5EF4-FFF2-40B4-BE49-F238E27FC236}">
                <a16:creationId xmlns:a16="http://schemas.microsoft.com/office/drawing/2014/main" id="{D7361ED3-EBE5-4EFC-8DA3-D0CE4BF2F4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53" name="Group 152">
            <a:extLst>
              <a:ext uri="{FF2B5EF4-FFF2-40B4-BE49-F238E27FC236}">
                <a16:creationId xmlns:a16="http://schemas.microsoft.com/office/drawing/2014/main" id="{85105087-7F16-4C94-837C-C4544511666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9215" y="4068923"/>
            <a:ext cx="1080904" cy="1080902"/>
            <a:chOff x="9685338" y="4460675"/>
            <a:chExt cx="1080904" cy="1080902"/>
          </a:xfrm>
        </p:grpSpPr>
        <p:sp>
          <p:nvSpPr>
            <p:cNvPr id="154" name="Oval 153">
              <a:extLst>
                <a:ext uri="{FF2B5EF4-FFF2-40B4-BE49-F238E27FC236}">
                  <a16:creationId xmlns:a16="http://schemas.microsoft.com/office/drawing/2014/main" id="{4F2F3467-E50F-4A91-B27D-E324936A66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55" name="Oval 154">
              <a:extLst>
                <a:ext uri="{FF2B5EF4-FFF2-40B4-BE49-F238E27FC236}">
                  <a16:creationId xmlns:a16="http://schemas.microsoft.com/office/drawing/2014/main" id="{D678BE03-AC84-4940-A7FD-5B143FE2D6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sp>
      </p:grpSp>
      <p:sp useBgFill="1">
        <p:nvSpPr>
          <p:cNvPr id="157" name="Rectangle 156">
            <a:extLst>
              <a:ext uri="{FF2B5EF4-FFF2-40B4-BE49-F238E27FC236}">
                <a16:creationId xmlns:a16="http://schemas.microsoft.com/office/drawing/2014/main" id="{19A1D830-E73C-47A9-A534-323CEEFF5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a:extLst>
              <a:ext uri="{FF2B5EF4-FFF2-40B4-BE49-F238E27FC236}">
                <a16:creationId xmlns:a16="http://schemas.microsoft.com/office/drawing/2014/main" id="{8F69FBEC-4C47-4288-962D-3FC20C79F3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228A68-6865-6A4B-841B-6FD9D814A351}"/>
              </a:ext>
            </a:extLst>
          </p:cNvPr>
          <p:cNvSpPr>
            <a:spLocks noGrp="1"/>
          </p:cNvSpPr>
          <p:nvPr>
            <p:ph type="title"/>
          </p:nvPr>
        </p:nvSpPr>
        <p:spPr>
          <a:xfrm>
            <a:off x="7165414" y="200311"/>
            <a:ext cx="4693510" cy="6257970"/>
          </a:xfrm>
        </p:spPr>
        <p:txBody>
          <a:bodyPr vert="horz" lIns="91440" tIns="45720" rIns="91440" bIns="45720" rtlCol="0" anchor="ctr">
            <a:normAutofit/>
          </a:bodyPr>
          <a:lstStyle/>
          <a:p>
            <a:pPr algn="ctr">
              <a:lnSpc>
                <a:spcPct val="100000"/>
              </a:lnSpc>
            </a:pPr>
            <a:r>
              <a:rPr lang="en-US" sz="2700" dirty="0">
                <a:blipFill dpi="0" rotWithShape="1">
                  <a:blip r:embed="rId4"/>
                  <a:srcRect/>
                  <a:tile tx="6350" ty="-127000" sx="65000" sy="64000" flip="none" algn="tl"/>
                </a:blipFill>
              </a:rPr>
              <a:t>comparing the </a:t>
            </a:r>
            <a:r>
              <a:rPr lang="en-US" sz="2700" b="1" dirty="0">
                <a:blipFill dpi="0" rotWithShape="1">
                  <a:blip r:embed="rId4"/>
                  <a:srcRect/>
                  <a:tile tx="6350" ty="-127000" sx="65000" sy="64000" flip="none" algn="tl"/>
                </a:blipFill>
              </a:rPr>
              <a:t>peak hours </a:t>
            </a:r>
            <a:r>
              <a:rPr lang="en-US" sz="2700" dirty="0">
                <a:blipFill dpi="0" rotWithShape="1">
                  <a:blip r:embed="rId4"/>
                  <a:srcRect/>
                  <a:tile tx="6350" ty="-127000" sx="65000" sy="64000" flip="none" algn="tl"/>
                </a:blipFill>
              </a:rPr>
              <a:t>between a station having peak day as Saturday </a:t>
            </a:r>
            <a:r>
              <a:rPr lang="en-US" sz="2700" dirty="0">
                <a:solidFill>
                  <a:schemeClr val="accent2">
                    <a:lumMod val="75000"/>
                  </a:schemeClr>
                </a:solidFill>
              </a:rPr>
              <a:t>“9</a:t>
            </a:r>
            <a:r>
              <a:rPr lang="en-US" sz="2700" baseline="30000" dirty="0">
                <a:solidFill>
                  <a:schemeClr val="accent2">
                    <a:lumMod val="75000"/>
                  </a:schemeClr>
                </a:solidFill>
              </a:rPr>
              <a:t>th</a:t>
            </a:r>
            <a:r>
              <a:rPr lang="en-US" sz="2700" dirty="0">
                <a:solidFill>
                  <a:schemeClr val="accent2">
                    <a:lumMod val="75000"/>
                  </a:schemeClr>
                </a:solidFill>
              </a:rPr>
              <a:t> Street”</a:t>
            </a:r>
            <a:br>
              <a:rPr lang="en-US" sz="2700" dirty="0">
                <a:solidFill>
                  <a:schemeClr val="accent2">
                    <a:lumMod val="75000"/>
                  </a:schemeClr>
                </a:solidFill>
              </a:rPr>
            </a:br>
            <a:br>
              <a:rPr lang="en-US" sz="2700" dirty="0">
                <a:solidFill>
                  <a:schemeClr val="accent2">
                    <a:lumMod val="75000"/>
                  </a:schemeClr>
                </a:solidFill>
              </a:rPr>
            </a:br>
            <a:r>
              <a:rPr lang="en-US" sz="2700" dirty="0">
                <a:solidFill>
                  <a:schemeClr val="accent2">
                    <a:lumMod val="75000"/>
                  </a:schemeClr>
                </a:solidFill>
              </a:rPr>
              <a:t> </a:t>
            </a:r>
            <a:r>
              <a:rPr lang="en-US" sz="2700" dirty="0">
                <a:blipFill dpi="0" rotWithShape="1">
                  <a:blip r:embed="rId4"/>
                  <a:srcRect/>
                  <a:tile tx="6350" ty="-127000" sx="65000" sy="64000" flip="none" algn="tl"/>
                </a:blipFill>
              </a:rPr>
              <a:t>and a station having peak day as Monday </a:t>
            </a:r>
            <a:r>
              <a:rPr lang="en-US" sz="2700" dirty="0">
                <a:solidFill>
                  <a:schemeClr val="accent2">
                    <a:lumMod val="75000"/>
                  </a:schemeClr>
                </a:solidFill>
              </a:rPr>
              <a:t>" SOUTH FERRY"</a:t>
            </a:r>
          </a:p>
        </p:txBody>
      </p:sp>
      <p:grpSp>
        <p:nvGrpSpPr>
          <p:cNvPr id="161" name="Group 160">
            <a:extLst>
              <a:ext uri="{FF2B5EF4-FFF2-40B4-BE49-F238E27FC236}">
                <a16:creationId xmlns:a16="http://schemas.microsoft.com/office/drawing/2014/main" id="{54F6FC82-E588-4DA0-8096-0C3BD54F17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4" y="6229681"/>
            <a:ext cx="457200" cy="457200"/>
            <a:chOff x="11361456" y="6195813"/>
            <a:chExt cx="548640" cy="548640"/>
          </a:xfrm>
        </p:grpSpPr>
        <p:sp>
          <p:nvSpPr>
            <p:cNvPr id="162" name="Oval 161">
              <a:extLst>
                <a:ext uri="{FF2B5EF4-FFF2-40B4-BE49-F238E27FC236}">
                  <a16:creationId xmlns:a16="http://schemas.microsoft.com/office/drawing/2014/main" id="{E8898E90-044F-45FF-8B4D-CE0F6A630A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6">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63" name="Oval 162">
              <a:extLst>
                <a:ext uri="{FF2B5EF4-FFF2-40B4-BE49-F238E27FC236}">
                  <a16:creationId xmlns:a16="http://schemas.microsoft.com/office/drawing/2014/main" id="{923BF161-A852-4DA5-BB4C-2DFC336B7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pic>
        <p:nvPicPr>
          <p:cNvPr id="3" name="Picture 4">
            <a:extLst>
              <a:ext uri="{FF2B5EF4-FFF2-40B4-BE49-F238E27FC236}">
                <a16:creationId xmlns:a16="http://schemas.microsoft.com/office/drawing/2014/main" id="{C605EA88-E238-9E40-8AEE-031D9300BEF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1908" y="1123040"/>
            <a:ext cx="6837809" cy="46119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6474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8FDEBDB-5859-4B9E-8810-2C5CFED093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B1D1A340-723B-4014-B5FE-204F062731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58589"/>
            <a:ext cx="9144000" cy="0"/>
          </a:xfrm>
          <a:prstGeom prst="line">
            <a:avLst/>
          </a:prstGeom>
          <a:ln w="28575">
            <a:solidFill>
              <a:srgbClr val="FFFFFF">
                <a:alpha val="50000"/>
              </a:srgbClr>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03D2BA9B-3428-424E-8D9F-7D253882B6F9}"/>
              </a:ext>
            </a:extLst>
          </p:cNvPr>
          <p:cNvSpPr txBox="1">
            <a:spLocks/>
          </p:cNvSpPr>
          <p:nvPr/>
        </p:nvSpPr>
        <p:spPr>
          <a:xfrm>
            <a:off x="305805" y="5442441"/>
            <a:ext cx="5528930" cy="614135"/>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9600" kern="1200" cap="all" baseline="0">
                <a:blipFill dpi="0" rotWithShape="1">
                  <a:blip r:embed="rId2"/>
                  <a:srcRect/>
                  <a:tile tx="6350" ty="-127000" sx="65000" sy="64000" flip="none" algn="tl"/>
                </a:blipFill>
                <a:latin typeface="+mj-lt"/>
                <a:ea typeface="+mj-ea"/>
                <a:cs typeface="+mj-cs"/>
              </a:defRPr>
            </a:lvl1pPr>
          </a:lstStyle>
          <a:p>
            <a:pPr algn="ctr"/>
            <a:r>
              <a:rPr lang="en-US" sz="2400" dirty="0">
                <a:solidFill>
                  <a:schemeClr val="tx1"/>
                </a:solidFill>
              </a:rPr>
              <a:t>peak hours on Saturdays(WEEKENDS)</a:t>
            </a:r>
          </a:p>
        </p:txBody>
      </p:sp>
      <p:pic>
        <p:nvPicPr>
          <p:cNvPr id="14" name="Picture 4" descr="Chart, bar chart&#10;&#10;Description automatically generated">
            <a:extLst>
              <a:ext uri="{FF2B5EF4-FFF2-40B4-BE49-F238E27FC236}">
                <a16:creationId xmlns:a16="http://schemas.microsoft.com/office/drawing/2014/main" id="{88234AC8-F443-F848-91BB-C84CE0D929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220" r="1" b="1"/>
          <a:stretch/>
        </p:blipFill>
        <p:spPr bwMode="auto">
          <a:xfrm>
            <a:off x="6323176" y="1023434"/>
            <a:ext cx="5626064" cy="4210644"/>
          </a:xfrm>
          <a:prstGeom prst="rect">
            <a:avLst/>
          </a:prstGeom>
          <a:noFill/>
        </p:spPr>
      </p:pic>
      <p:sp>
        <p:nvSpPr>
          <p:cNvPr id="15" name="Title 1">
            <a:extLst>
              <a:ext uri="{FF2B5EF4-FFF2-40B4-BE49-F238E27FC236}">
                <a16:creationId xmlns:a16="http://schemas.microsoft.com/office/drawing/2014/main" id="{49A3AC05-9ED4-274D-B1AC-B58D55766EA0}"/>
              </a:ext>
            </a:extLst>
          </p:cNvPr>
          <p:cNvSpPr txBox="1">
            <a:spLocks/>
          </p:cNvSpPr>
          <p:nvPr/>
        </p:nvSpPr>
        <p:spPr>
          <a:xfrm>
            <a:off x="6532436" y="5486675"/>
            <a:ext cx="5207543" cy="598072"/>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5400" kern="1200" cap="all"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spcAft>
                <a:spcPts val="600"/>
              </a:spcAft>
              <a:buClr>
                <a:schemeClr val="accent1">
                  <a:lumMod val="75000"/>
                </a:schemeClr>
              </a:buClr>
              <a:buSzPct val="85000"/>
            </a:pPr>
            <a:r>
              <a:rPr lang="en-US" sz="2400" dirty="0">
                <a:solidFill>
                  <a:schemeClr val="tx1"/>
                </a:solidFill>
              </a:rPr>
              <a:t>peak hours on Thursdays (Weekdays)</a:t>
            </a:r>
          </a:p>
        </p:txBody>
      </p:sp>
      <p:pic>
        <p:nvPicPr>
          <p:cNvPr id="16" name="Picture 2" descr="Chart, bar chart&#10;&#10;Description automatically generated">
            <a:extLst>
              <a:ext uri="{FF2B5EF4-FFF2-40B4-BE49-F238E27FC236}">
                <a16:creationId xmlns:a16="http://schemas.microsoft.com/office/drawing/2014/main" id="{C779CDF3-0F8A-2F4C-A804-52F16BBDD1D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220" r="1" b="1"/>
          <a:stretch/>
        </p:blipFill>
        <p:spPr bwMode="auto">
          <a:xfrm>
            <a:off x="262215" y="999114"/>
            <a:ext cx="5684967" cy="4214825"/>
          </a:xfrm>
          <a:prstGeom prst="rect">
            <a:avLst/>
          </a:prstGeom>
          <a:solidFill>
            <a:schemeClr val="accent1"/>
          </a:solidFill>
        </p:spPr>
      </p:pic>
    </p:spTree>
    <p:extLst>
      <p:ext uri="{BB962C8B-B14F-4D97-AF65-F5344CB8AC3E}">
        <p14:creationId xmlns:p14="http://schemas.microsoft.com/office/powerpoint/2010/main" val="3380868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4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A486648D-901F-431C-8FFE-6455ADDAC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72" y="0"/>
            <a:ext cx="12188656" cy="6858000"/>
          </a:xfrm>
          <a:prstGeom prst="rect">
            <a:avLst/>
          </a:prstGeom>
          <a:blipFill dpi="0"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400000"/>
                      </a14:imgEffect>
                      <a14:imgEffect>
                        <a14:brightnessContrast bright="-40000" contrast="40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algn="ctr" defTabSz="914400"/>
            <a:endParaRPr lang="en-US" sz="2000" kern="0">
              <a:solidFill>
                <a:prstClr val="white"/>
              </a:solidFill>
              <a:latin typeface="Rockwell Extra Bold" pitchFamily="18" charset="0"/>
            </a:endParaRPr>
          </a:p>
        </p:txBody>
      </p:sp>
      <p:sp>
        <p:nvSpPr>
          <p:cNvPr id="2" name="Title 1">
            <a:extLst>
              <a:ext uri="{FF2B5EF4-FFF2-40B4-BE49-F238E27FC236}">
                <a16:creationId xmlns:a16="http://schemas.microsoft.com/office/drawing/2014/main" id="{B346049D-26D2-0C4B-98D0-DCE8FAC111E4}"/>
              </a:ext>
            </a:extLst>
          </p:cNvPr>
          <p:cNvSpPr>
            <a:spLocks noGrp="1"/>
          </p:cNvSpPr>
          <p:nvPr>
            <p:ph type="title"/>
          </p:nvPr>
        </p:nvSpPr>
        <p:spPr>
          <a:xfrm>
            <a:off x="2914650" y="578358"/>
            <a:ext cx="6362700" cy="1231392"/>
          </a:xfrm>
        </p:spPr>
        <p:txBody>
          <a:bodyPr>
            <a:normAutofit/>
          </a:bodyPr>
          <a:lstStyle/>
          <a:p>
            <a:pPr algn="ctr"/>
            <a:r>
              <a:rPr lang="en-SA" dirty="0">
                <a:solidFill>
                  <a:srgbClr val="FFFFFF"/>
                </a:solidFill>
              </a:rPr>
              <a:t>Future Work</a:t>
            </a:r>
          </a:p>
        </p:txBody>
      </p:sp>
      <p:sp>
        <p:nvSpPr>
          <p:cNvPr id="17" name="Oval 9">
            <a:extLst>
              <a:ext uri="{FF2B5EF4-FFF2-40B4-BE49-F238E27FC236}">
                <a16:creationId xmlns:a16="http://schemas.microsoft.com/office/drawing/2014/main" id="{328E7ECE-D1D9-4A45-83E3-B3AAC21AF5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1725" y="6229681"/>
            <a:ext cx="457200" cy="457200"/>
          </a:xfrm>
          <a:prstGeom prst="ellipse">
            <a:avLst/>
          </a:prstGeom>
          <a:blipFill dpi="0" rotWithShape="1">
            <a:blip r:embed="rId4">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8" name="Oval 11">
            <a:extLst>
              <a:ext uri="{FF2B5EF4-FFF2-40B4-BE49-F238E27FC236}">
                <a16:creationId xmlns:a16="http://schemas.microsoft.com/office/drawing/2014/main" id="{F2299C5D-8E7A-4F30-B5A0-E61C1AF51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0918" y="6258874"/>
            <a:ext cx="398813" cy="398815"/>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sp>
        <p:nvSpPr>
          <p:cNvPr id="6" name="TextBox 5">
            <a:extLst>
              <a:ext uri="{FF2B5EF4-FFF2-40B4-BE49-F238E27FC236}">
                <a16:creationId xmlns:a16="http://schemas.microsoft.com/office/drawing/2014/main" id="{2A99716C-7D32-1F43-94F1-F0722E53B776}"/>
              </a:ext>
            </a:extLst>
          </p:cNvPr>
          <p:cNvSpPr txBox="1"/>
          <p:nvPr/>
        </p:nvSpPr>
        <p:spPr>
          <a:xfrm>
            <a:off x="704531" y="2302114"/>
            <a:ext cx="11125200" cy="2308324"/>
          </a:xfrm>
          <a:prstGeom prst="rect">
            <a:avLst/>
          </a:prstGeom>
          <a:noFill/>
        </p:spPr>
        <p:txBody>
          <a:bodyPr wrap="square" rtlCol="0">
            <a:spAutoFit/>
          </a:bodyPr>
          <a:lstStyle/>
          <a:p>
            <a:r>
              <a:rPr lang="en-SA" sz="2400" dirty="0"/>
              <a:t>- Comparing 2019 with 2021 to check working remotely</a:t>
            </a:r>
          </a:p>
          <a:p>
            <a:endParaRPr lang="en-SA" sz="2400" dirty="0"/>
          </a:p>
          <a:p>
            <a:pPr marL="285750" indent="-285750">
              <a:buFontTx/>
              <a:buChar char="-"/>
            </a:pPr>
            <a:endParaRPr lang="en-SA" sz="2400" dirty="0"/>
          </a:p>
          <a:p>
            <a:r>
              <a:rPr lang="en-SA" sz="2400" dirty="0"/>
              <a:t>- Analysing number of exists for stations and trying to relate it with entries to track movements of concetrations</a:t>
            </a:r>
          </a:p>
          <a:p>
            <a:pPr marL="457200" indent="-457200">
              <a:buFontTx/>
              <a:buChar char="-"/>
            </a:pPr>
            <a:endParaRPr lang="en-SA" sz="2400" dirty="0"/>
          </a:p>
        </p:txBody>
      </p:sp>
    </p:spTree>
    <p:extLst>
      <p:ext uri="{BB962C8B-B14F-4D97-AF65-F5344CB8AC3E}">
        <p14:creationId xmlns:p14="http://schemas.microsoft.com/office/powerpoint/2010/main" val="799395996"/>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{D960FBC1-307C-4B4C-A9EB-B082EBEB27AC}tf10001070</Template>
  <TotalTime>1642</TotalTime>
  <Words>302</Words>
  <Application>Microsoft Macintosh PowerPoint</Application>
  <PresentationFormat>Widescreen</PresentationFormat>
  <Paragraphs>36</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Lucida Bright</vt:lpstr>
      <vt:lpstr>Rockwell</vt:lpstr>
      <vt:lpstr>Rockwell Condensed</vt:lpstr>
      <vt:lpstr>Rockwell Extra Bold</vt:lpstr>
      <vt:lpstr>Wingdings</vt:lpstr>
      <vt:lpstr>Wood Type</vt:lpstr>
      <vt:lpstr>PowerPoint Presentation</vt:lpstr>
      <vt:lpstr>Problem DEFINITION</vt:lpstr>
      <vt:lpstr>Value</vt:lpstr>
      <vt:lpstr>Data Cleaning</vt:lpstr>
      <vt:lpstr>Exploratory Data Analysis</vt:lpstr>
      <vt:lpstr>Exploratory Data Analysis</vt:lpstr>
      <vt:lpstr>comparing the peak hours between a station having peak day as Saturday “9th Street”   and a station having peak day as Monday " SOUTH FERRY"</vt:lpstr>
      <vt:lpstr>PowerPoint Presentation</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9</cp:revision>
  <dcterms:created xsi:type="dcterms:W3CDTF">2021-09-09T04:31:55Z</dcterms:created>
  <dcterms:modified xsi:type="dcterms:W3CDTF">2021-09-10T07:54:11Z</dcterms:modified>
</cp:coreProperties>
</file>

<file path=docProps/thumbnail.jpeg>
</file>